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1" r:id="rId2"/>
    <p:sldId id="279" r:id="rId3"/>
    <p:sldId id="280" r:id="rId4"/>
    <p:sldId id="283" r:id="rId5"/>
    <p:sldId id="285" r:id="rId6"/>
    <p:sldId id="286" r:id="rId7"/>
    <p:sldId id="281" r:id="rId8"/>
    <p:sldId id="287" r:id="rId9"/>
    <p:sldId id="282" r:id="rId10"/>
    <p:sldId id="284" r:id="rId11"/>
    <p:sldId id="292" r:id="rId12"/>
    <p:sldId id="293" r:id="rId13"/>
    <p:sldId id="265" r:id="rId14"/>
    <p:sldId id="256" r:id="rId15"/>
    <p:sldId id="257" r:id="rId16"/>
    <p:sldId id="258" r:id="rId17"/>
    <p:sldId id="259" r:id="rId18"/>
    <p:sldId id="29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50" d="100"/>
          <a:sy n="50" d="100"/>
        </p:scale>
        <p:origin x="48" y="682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CC8E99-C7C7-4BFF-9612-259EAA9FC415}" type="datetimeFigureOut">
              <a:rPr lang="en-US" smtClean="0"/>
              <a:t>25/7/2022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16A626-0ED5-4F32-A314-A2116AAC7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1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7A35F-0CF6-4635-9024-F86C25402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555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7A35F-0CF6-4635-9024-F86C25402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997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7A35F-0CF6-4635-9024-F86C25402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688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03F53-266E-1475-6038-C1E0FEE628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2D6899-15FA-EAE6-8ED2-FAEF33D3D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37A1A-0A27-6605-D1C9-2DEC54175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25/7/2022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0B303-1BF2-5D8B-CE1D-733A80972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9B130-6CF3-8FC9-788A-62F56FF50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99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EAEA4-9375-F31C-ABDB-1C8F04FAB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026348-0855-5BDD-0A83-B0E087DC8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FC5F0-771D-C726-3746-F31E75630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25/7/2022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AC7F9-7984-A627-5287-F47C1C89C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E2854-C9AA-5F94-5983-D45505EDD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13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077441-7EB0-E764-AC88-F648CC48D1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1AF51-51D7-F2AB-7A1A-3D46CF235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4B07F-6367-5768-F7C9-69E09596E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25/7/2022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0D1E9-228D-3537-3CBB-DAB51C047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93E86-4992-85BE-427E-1373D153A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42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53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293E4-CC72-3873-E0E5-CBBF32E1A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D862A-9FCC-2DDD-7DF4-88261DB61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511500-5E7F-2035-02D6-07777B66D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25/7/2022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25104-0B81-221A-0445-C7FFD235B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B1584-5C03-EC35-7A74-38DBFF84F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94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10D30-1E61-A534-4C7C-4A34CBD5E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56B8A-E447-6E56-FAF7-4AB1C7162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E2184-2095-BBE7-AEE1-C7ED2EB9F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25/7/2022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93C8-702F-3EB5-1F0D-27EC6FD88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BF077-109E-C602-B4A5-16E47CFB8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15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38DD8-5BC1-8453-D7F7-38FDA2DA9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6415F-AE68-62B2-4447-C8BEE32231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6285AD-F670-D56B-626E-3F1D75245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29ED7-458D-D33A-2B04-1F3ADC96A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25/7/2022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74D3D9-94BD-EF85-770B-7C231AC49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A600E-552E-A8FF-369B-A7C14DFF8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72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93BD8-BEF4-A58B-4699-5EA7577F3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8CD1A6-2BA5-8479-E040-F778B6847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E98C3D-7CC8-D518-4FAE-9ED67781F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469A25-E52A-AE0B-7FB2-8103E09664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C11FAF-AD6B-024B-6167-894338FDF5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C88CD4-D714-AD52-7B31-B7E3DE031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25/7/2022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80336E-FABC-2C81-E073-F4B72BBF6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5447C8-46B1-4E71-BC9C-22008C58E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4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61256-2815-263A-CC00-7A8AEB355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FF7162-9F28-C0DA-660D-0F555CBE3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25/7/2022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8975AE-62BB-FE91-626B-B334DD3AE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7DFA16-FC7F-CB86-2542-A2F1592C7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39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927188-2DA4-4B61-0F73-D84C3AAA7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25/7/2022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E11947-16B2-A45E-3201-1A8EE79FE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3B3EC-3EDB-B09D-6DAF-E313D9DDA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67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7F716-E746-6F1D-DDFE-1A70DC6B6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06B5D-EECA-F4F2-AFFD-3463EEDA7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2ACC6E-5B6F-A30D-7FAB-9301A3652F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4BF7E2-CBC7-88CA-8801-BC75CEC3E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25/7/2022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C5D483-CBDA-A2DF-2FCA-753022F8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95621-2FDD-27B3-BFE3-11D1F7ADE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06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366DA-03AB-3B8E-1E41-099FFAB41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916ACD-A8DE-7B02-E02F-603BDFA078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DD6F63-2E48-B54C-3F9D-3E68703AAB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12F831-FD6D-C1AC-0E99-4FACBB228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25/7/2022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70D16C-68C9-A0F2-37B0-D6C7C98B6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B4811-BEF9-5D7B-6887-264EC3EF6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11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052BBF-30BE-8E42-55D8-E754BF428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3A633B-F616-EED7-7E9B-2B4825B4A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3126A-A9A2-53FB-ABC2-2D3DB84C97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9BA9C-D13F-49D7-B71B-8AF43F8D4168}" type="datetimeFigureOut">
              <a:rPr lang="en-US" smtClean="0"/>
              <a:t>25/7/2022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CC761-68D7-3C1B-4648-502C6A28E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6A5C3-5AA9-DB86-E60C-994630FF4E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36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oleObject" Target="../embeddings/oleObject23.bin"/><Relationship Id="rId18" Type="http://schemas.openxmlformats.org/officeDocument/2006/relationships/image" Target="../media/image30.e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27.emf"/><Relationship Id="rId17" Type="http://schemas.openxmlformats.org/officeDocument/2006/relationships/oleObject" Target="../embeddings/oleObject25.bin"/><Relationship Id="rId2" Type="http://schemas.openxmlformats.org/officeDocument/2006/relationships/image" Target="../media/image22.jpeg"/><Relationship Id="rId16" Type="http://schemas.openxmlformats.org/officeDocument/2006/relationships/image" Target="../media/image29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w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5" Type="http://schemas.openxmlformats.org/officeDocument/2006/relationships/oleObject" Target="../embeddings/oleObject24.bin"/><Relationship Id="rId10" Type="http://schemas.openxmlformats.org/officeDocument/2006/relationships/image" Target="../media/image26.emf"/><Relationship Id="rId4" Type="http://schemas.openxmlformats.org/officeDocument/2006/relationships/image" Target="../media/image23.wmf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10" Type="http://schemas.openxmlformats.org/officeDocument/2006/relationships/image" Target="../media/image39.png"/><Relationship Id="rId4" Type="http://schemas.openxmlformats.org/officeDocument/2006/relationships/image" Target="../media/image34.jpeg"/><Relationship Id="rId9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oleObject" Target="../embeddings/oleObject30.bin"/><Relationship Id="rId18" Type="http://schemas.openxmlformats.org/officeDocument/2006/relationships/image" Target="../media/image47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png"/><Relationship Id="rId12" Type="http://schemas.openxmlformats.org/officeDocument/2006/relationships/image" Target="../media/image44.wmf"/><Relationship Id="rId17" Type="http://schemas.openxmlformats.org/officeDocument/2006/relationships/oleObject" Target="../embeddings/oleObject32.bin"/><Relationship Id="rId2" Type="http://schemas.openxmlformats.org/officeDocument/2006/relationships/audio" Target="../media/media3.wav"/><Relationship Id="rId16" Type="http://schemas.openxmlformats.org/officeDocument/2006/relationships/image" Target="../media/image46.emf"/><Relationship Id="rId1" Type="http://schemas.microsoft.com/office/2007/relationships/media" Target="../media/media3.wav"/><Relationship Id="rId6" Type="http://schemas.openxmlformats.org/officeDocument/2006/relationships/image" Target="../media/image38.gif"/><Relationship Id="rId11" Type="http://schemas.openxmlformats.org/officeDocument/2006/relationships/oleObject" Target="../embeddings/oleObject29.bin"/><Relationship Id="rId5" Type="http://schemas.openxmlformats.org/officeDocument/2006/relationships/image" Target="../media/image41.gif"/><Relationship Id="rId15" Type="http://schemas.openxmlformats.org/officeDocument/2006/relationships/oleObject" Target="../embeddings/oleObject31.bin"/><Relationship Id="rId10" Type="http://schemas.openxmlformats.org/officeDocument/2006/relationships/image" Target="../media/image43.jpeg"/><Relationship Id="rId19" Type="http://schemas.openxmlformats.org/officeDocument/2006/relationships/image" Target="../media/image48.gif"/><Relationship Id="rId4" Type="http://schemas.openxmlformats.org/officeDocument/2006/relationships/image" Target="../media/image40.jpeg"/><Relationship Id="rId9" Type="http://schemas.openxmlformats.org/officeDocument/2006/relationships/slide" Target="slide15.xml"/><Relationship Id="rId14" Type="http://schemas.openxmlformats.org/officeDocument/2006/relationships/image" Target="../media/image45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oleObject" Target="../embeddings/oleObject34.bin"/><Relationship Id="rId18" Type="http://schemas.openxmlformats.org/officeDocument/2006/relationships/image" Target="../media/image52.emf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8.gif"/><Relationship Id="rId7" Type="http://schemas.openxmlformats.org/officeDocument/2006/relationships/image" Target="../media/image39.png"/><Relationship Id="rId12" Type="http://schemas.openxmlformats.org/officeDocument/2006/relationships/image" Target="../media/image49.emf"/><Relationship Id="rId17" Type="http://schemas.openxmlformats.org/officeDocument/2006/relationships/oleObject" Target="../embeddings/oleObject36.bin"/><Relationship Id="rId2" Type="http://schemas.openxmlformats.org/officeDocument/2006/relationships/audio" Target="../media/media3.wav"/><Relationship Id="rId16" Type="http://schemas.openxmlformats.org/officeDocument/2006/relationships/image" Target="../media/image51.emf"/><Relationship Id="rId20" Type="http://schemas.openxmlformats.org/officeDocument/2006/relationships/image" Target="../media/image53.wmf"/><Relationship Id="rId1" Type="http://schemas.microsoft.com/office/2007/relationships/media" Target="../media/media3.wav"/><Relationship Id="rId6" Type="http://schemas.openxmlformats.org/officeDocument/2006/relationships/image" Target="../media/image38.gif"/><Relationship Id="rId11" Type="http://schemas.openxmlformats.org/officeDocument/2006/relationships/oleObject" Target="../embeddings/oleObject33.bin"/><Relationship Id="rId5" Type="http://schemas.openxmlformats.org/officeDocument/2006/relationships/image" Target="../media/image41.gif"/><Relationship Id="rId15" Type="http://schemas.openxmlformats.org/officeDocument/2006/relationships/oleObject" Target="../embeddings/oleObject35.bin"/><Relationship Id="rId10" Type="http://schemas.openxmlformats.org/officeDocument/2006/relationships/image" Target="../media/image43.jpeg"/><Relationship Id="rId19" Type="http://schemas.openxmlformats.org/officeDocument/2006/relationships/oleObject" Target="../embeddings/oleObject37.bin"/><Relationship Id="rId4" Type="http://schemas.openxmlformats.org/officeDocument/2006/relationships/image" Target="../media/image40.jpeg"/><Relationship Id="rId9" Type="http://schemas.openxmlformats.org/officeDocument/2006/relationships/slide" Target="slide16.xml"/><Relationship Id="rId14" Type="http://schemas.openxmlformats.org/officeDocument/2006/relationships/image" Target="../media/image50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8.gif"/><Relationship Id="rId11" Type="http://schemas.openxmlformats.org/officeDocument/2006/relationships/image" Target="../media/image48.gif"/><Relationship Id="rId5" Type="http://schemas.openxmlformats.org/officeDocument/2006/relationships/image" Target="../media/image41.gif"/><Relationship Id="rId10" Type="http://schemas.openxmlformats.org/officeDocument/2006/relationships/image" Target="../media/image43.jpeg"/><Relationship Id="rId4" Type="http://schemas.openxmlformats.org/officeDocument/2006/relationships/image" Target="../media/image40.jpeg"/><Relationship Id="rId9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1.gif"/><Relationship Id="rId11" Type="http://schemas.openxmlformats.org/officeDocument/2006/relationships/image" Target="../media/image48.gif"/><Relationship Id="rId5" Type="http://schemas.openxmlformats.org/officeDocument/2006/relationships/image" Target="../media/image40.jpeg"/><Relationship Id="rId10" Type="http://schemas.openxmlformats.org/officeDocument/2006/relationships/image" Target="../media/image43.jpeg"/><Relationship Id="rId4" Type="http://schemas.openxmlformats.org/officeDocument/2006/relationships/audio" Target="../media/audio1.wav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.emf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7" Type="http://schemas.openxmlformats.org/officeDocument/2006/relationships/image" Target="../media/image10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9.wmf"/><Relationship Id="rId4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8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18.emf"/><Relationship Id="rId3" Type="http://schemas.openxmlformats.org/officeDocument/2006/relationships/image" Target="../media/image13.emf"/><Relationship Id="rId7" Type="http://schemas.openxmlformats.org/officeDocument/2006/relationships/image" Target="../media/image15.emf"/><Relationship Id="rId12" Type="http://schemas.openxmlformats.org/officeDocument/2006/relationships/oleObject" Target="../embeddings/oleObject14.bin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17.wmf"/><Relationship Id="rId5" Type="http://schemas.openxmlformats.org/officeDocument/2006/relationships/image" Target="../media/image14.emf"/><Relationship Id="rId15" Type="http://schemas.openxmlformats.org/officeDocument/2006/relationships/image" Target="../media/image19.e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16.emf"/><Relationship Id="rId14" Type="http://schemas.openxmlformats.org/officeDocument/2006/relationships/oleObject" Target="../embeddings/oleObject1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7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een nature border with grass and flowe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832"/>
          <a:stretch/>
        </p:blipFill>
        <p:spPr bwMode="auto">
          <a:xfrm>
            <a:off x="0" y="45490"/>
            <a:ext cx="12192000" cy="684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2990" y="1285108"/>
            <a:ext cx="119933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§1. TỈ LỆ THỨC – DÃY TỈ SỐ BẰNG NHAU (tiếp theo)</a:t>
            </a:r>
            <a:endParaRPr lang="vi-VN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2990" y="410308"/>
            <a:ext cx="11989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CHƯƠNG 6: CÁC ĐẠI LƯỢNG TỈ LỆ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9080A5-7D59-E9F6-D406-424D02915851}"/>
              </a:ext>
            </a:extLst>
          </p:cNvPr>
          <p:cNvSpPr txBox="1"/>
          <p:nvPr/>
        </p:nvSpPr>
        <p:spPr>
          <a:xfrm>
            <a:off x="5461635" y="2636961"/>
            <a:ext cx="188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1932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4C175A23-3E26-3EED-7849-55B3D36B6398}"/>
              </a:ext>
            </a:extLst>
          </p:cNvPr>
          <p:cNvSpPr/>
          <p:nvPr/>
        </p:nvSpPr>
        <p:spPr>
          <a:xfrm>
            <a:off x="-1318439" y="-228738"/>
            <a:ext cx="10294799" cy="1715246"/>
          </a:xfrm>
          <a:prstGeom prst="irregularSeal2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4/SGK 9: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x, 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4B83EF-7EBA-A760-7C8D-66968E44C008}"/>
              </a:ext>
            </a:extLst>
          </p:cNvPr>
          <p:cNvSpPr/>
          <p:nvPr/>
        </p:nvSpPr>
        <p:spPr>
          <a:xfrm>
            <a:off x="339089" y="1313117"/>
            <a:ext cx="11471909" cy="11064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30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			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–21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469647-F278-2395-78B1-E8B334618139}"/>
              </a:ext>
            </a:extLst>
          </p:cNvPr>
          <p:cNvSpPr txBox="1"/>
          <p:nvPr/>
        </p:nvSpPr>
        <p:spPr>
          <a:xfrm>
            <a:off x="319305" y="2686552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B47D7B8-46CD-D2A3-52D3-8560559C3D4F}"/>
              </a:ext>
            </a:extLst>
          </p:cNvPr>
          <p:cNvCxnSpPr>
            <a:cxnSpLocks/>
          </p:cNvCxnSpPr>
          <p:nvPr/>
        </p:nvCxnSpPr>
        <p:spPr>
          <a:xfrm>
            <a:off x="6291463" y="3425917"/>
            <a:ext cx="0" cy="34290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080" name="Picture 8" descr="Tâm sự Nhật Bản - Ôn luyện N1 &quot;dục tốc bất đạt&quot; - EK Group">
            <a:extLst>
              <a:ext uri="{FF2B5EF4-FFF2-40B4-BE49-F238E27FC236}">
                <a16:creationId xmlns:a16="http://schemas.microsoft.com/office/drawing/2014/main" id="{A576F0EA-D085-0E02-B181-A76210270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741" y="188306"/>
            <a:ext cx="2439592" cy="127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E8C340E-3EA9-A598-42CD-60BC4A1529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8408307"/>
              </p:ext>
            </p:extLst>
          </p:nvPr>
        </p:nvGraphicFramePr>
        <p:xfrm>
          <a:off x="2842259" y="1362357"/>
          <a:ext cx="1051560" cy="995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18918" imgH="393529" progId="Equation.DSMT4">
                  <p:embed/>
                </p:oleObj>
              </mc:Choice>
              <mc:Fallback>
                <p:oleObj name="Equation" r:id="rId3" imgW="418918" imgH="39352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2259" y="1362357"/>
                        <a:ext cx="1051560" cy="9957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2699EE6-1863-6CEB-5E25-52F7B97E23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9123463"/>
              </p:ext>
            </p:extLst>
          </p:nvPr>
        </p:nvGraphicFramePr>
        <p:xfrm>
          <a:off x="9493962" y="1385078"/>
          <a:ext cx="1162707" cy="9625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82391" imgH="393529" progId="Equation.DSMT4">
                  <p:embed/>
                </p:oleObj>
              </mc:Choice>
              <mc:Fallback>
                <p:oleObj name="Equation" r:id="rId5" imgW="482391" imgH="39352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93962" y="1385078"/>
                        <a:ext cx="1162707" cy="9625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3017541E-3042-B53C-B933-B25F4BCADCBD}"/>
              </a:ext>
            </a:extLst>
          </p:cNvPr>
          <p:cNvSpPr txBox="1"/>
          <p:nvPr/>
        </p:nvSpPr>
        <p:spPr>
          <a:xfrm>
            <a:off x="339088" y="3214948"/>
            <a:ext cx="30289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30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4BF89157-C5E4-43EE-D8B8-3FA2DA4D34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0666965"/>
              </p:ext>
            </p:extLst>
          </p:nvPr>
        </p:nvGraphicFramePr>
        <p:xfrm>
          <a:off x="2841306" y="2978876"/>
          <a:ext cx="1052513" cy="99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051793" imgH="995385" progId="Equation.DSMT4">
                  <p:embed/>
                </p:oleObj>
              </mc:Choice>
              <mc:Fallback>
                <p:oleObj name="Equation" r:id="rId7" imgW="1051793" imgH="99538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841306" y="2978876"/>
                        <a:ext cx="1052513" cy="995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525CF64B-C81C-42DD-E216-4A58AFE89ED2}"/>
              </a:ext>
            </a:extLst>
          </p:cNvPr>
          <p:cNvSpPr txBox="1"/>
          <p:nvPr/>
        </p:nvSpPr>
        <p:spPr>
          <a:xfrm>
            <a:off x="319305" y="3961401"/>
            <a:ext cx="59721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9A58E44D-6D3C-2677-AF2A-9560ABF64F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8409574"/>
              </p:ext>
            </p:extLst>
          </p:nvPr>
        </p:nvGraphicFramePr>
        <p:xfrm>
          <a:off x="948426" y="4851333"/>
          <a:ext cx="3471171" cy="959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447723" imgH="399874" progId="Equation.DSMT4">
                  <p:embed/>
                </p:oleObj>
              </mc:Choice>
              <mc:Fallback>
                <p:oleObj name="Equation" r:id="rId9" imgW="1447723" imgH="3998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48426" y="4851333"/>
                        <a:ext cx="3471171" cy="9591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F7ECA118-0912-6120-B32A-10FE81CB70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4899710"/>
              </p:ext>
            </p:extLst>
          </p:nvPr>
        </p:nvGraphicFramePr>
        <p:xfrm>
          <a:off x="402276" y="5833373"/>
          <a:ext cx="2319120" cy="10501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009867" imgH="457376" progId="Equation.DSMT4">
                  <p:embed/>
                </p:oleObj>
              </mc:Choice>
              <mc:Fallback>
                <p:oleObj name="Equation" r:id="rId11" imgW="1009867" imgH="45737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02276" y="5833373"/>
                        <a:ext cx="2319120" cy="10501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CB91F7E9-3380-3427-8979-A0FA74717FDF}"/>
              </a:ext>
            </a:extLst>
          </p:cNvPr>
          <p:cNvSpPr txBox="1"/>
          <p:nvPr/>
        </p:nvSpPr>
        <p:spPr>
          <a:xfrm>
            <a:off x="6533496" y="3271527"/>
            <a:ext cx="28162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 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–21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43776D77-B2F1-D390-F2C2-B7620D4A37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5369008"/>
              </p:ext>
            </p:extLst>
          </p:nvPr>
        </p:nvGraphicFramePr>
        <p:xfrm>
          <a:off x="9279711" y="3063344"/>
          <a:ext cx="1163637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162981" imgH="961857" progId="Equation.DSMT4">
                  <p:embed/>
                </p:oleObj>
              </mc:Choice>
              <mc:Fallback>
                <p:oleObj name="Equation" r:id="rId13" imgW="1162981" imgH="96185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279711" y="3063344"/>
                        <a:ext cx="1163637" cy="962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B810AE63-2997-0A60-6360-2E710271A907}"/>
              </a:ext>
            </a:extLst>
          </p:cNvPr>
          <p:cNvSpPr txBox="1"/>
          <p:nvPr/>
        </p:nvSpPr>
        <p:spPr>
          <a:xfrm>
            <a:off x="6533496" y="3976287"/>
            <a:ext cx="59721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44F612B2-B9D6-694A-382B-BDE521066F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27084"/>
              </p:ext>
            </p:extLst>
          </p:nvPr>
        </p:nvGraphicFramePr>
        <p:xfrm>
          <a:off x="7106109" y="4879600"/>
          <a:ext cx="4206742" cy="954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848078" imgH="418866" progId="Equation.DSMT4">
                  <p:embed/>
                </p:oleObj>
              </mc:Choice>
              <mc:Fallback>
                <p:oleObj name="Equation" r:id="rId15" imgW="1848078" imgH="41886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106109" y="4879600"/>
                        <a:ext cx="4206742" cy="9541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6E3868E3-09E1-70D2-F29D-D04A14CD33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779283"/>
              </p:ext>
            </p:extLst>
          </p:nvPr>
        </p:nvGraphicFramePr>
        <p:xfrm>
          <a:off x="6644080" y="5843337"/>
          <a:ext cx="2748047" cy="101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238566" imgH="457376" progId="Equation.DSMT4">
                  <p:embed/>
                </p:oleObj>
              </mc:Choice>
              <mc:Fallback>
                <p:oleObj name="Equation" r:id="rId17" imgW="1238566" imgH="45737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644080" y="5843337"/>
                        <a:ext cx="2748047" cy="1014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5429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0" grpId="0"/>
      <p:bldP spid="35" grpId="0"/>
      <p:bldP spid="37" grpId="0"/>
      <p:bldP spid="38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4C175A23-3E26-3EED-7849-55B3D36B6398}"/>
              </a:ext>
            </a:extLst>
          </p:cNvPr>
          <p:cNvSpPr/>
          <p:nvPr/>
        </p:nvSpPr>
        <p:spPr>
          <a:xfrm>
            <a:off x="-1318438" y="31078"/>
            <a:ext cx="8846288" cy="1203960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5/SGK 9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4B83EF-7EBA-A760-7C8D-66968E44C008}"/>
              </a:ext>
            </a:extLst>
          </p:cNvPr>
          <p:cNvSpPr/>
          <p:nvPr/>
        </p:nvSpPr>
        <p:spPr>
          <a:xfrm>
            <a:off x="515592" y="1390007"/>
            <a:ext cx="9053038" cy="6855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nl-N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ba số x, y, z biết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+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+ z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 24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nl-NL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nl-NL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 : 4: 5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469647-F278-2395-78B1-E8B334618139}"/>
              </a:ext>
            </a:extLst>
          </p:cNvPr>
          <p:cNvSpPr txBox="1"/>
          <p:nvPr/>
        </p:nvSpPr>
        <p:spPr>
          <a:xfrm>
            <a:off x="424813" y="2493198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 descr="Tâm sự Nhật Bản - Ôn luyện N1 &quot;dục tốc bất đạt&quot; - EK Group">
            <a:extLst>
              <a:ext uri="{FF2B5EF4-FFF2-40B4-BE49-F238E27FC236}">
                <a16:creationId xmlns:a16="http://schemas.microsoft.com/office/drawing/2014/main" id="{A576F0EA-D085-0E02-B181-A76210270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741" y="188306"/>
            <a:ext cx="2439592" cy="127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3017541E-3042-B53C-B933-B25F4BCADCBD}"/>
              </a:ext>
            </a:extLst>
          </p:cNvPr>
          <p:cNvSpPr txBox="1"/>
          <p:nvPr/>
        </p:nvSpPr>
        <p:spPr>
          <a:xfrm>
            <a:off x="424813" y="3079396"/>
            <a:ext cx="30289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endParaRPr lang="en-US" sz="28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25CF64B-C81C-42DD-E216-4A58AFE89ED2}"/>
              </a:ext>
            </a:extLst>
          </p:cNvPr>
          <p:cNvSpPr txBox="1"/>
          <p:nvPr/>
        </p:nvSpPr>
        <p:spPr>
          <a:xfrm>
            <a:off x="465278" y="3831650"/>
            <a:ext cx="113240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974F1D6-F8DC-FC06-E12C-4659C89E8C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3472081"/>
              </p:ext>
            </p:extLst>
          </p:nvPr>
        </p:nvGraphicFramePr>
        <p:xfrm>
          <a:off x="1736386" y="2907260"/>
          <a:ext cx="4626314" cy="963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829064" imgH="380883" progId="Equation.DSMT4">
                  <p:embed/>
                </p:oleObj>
              </mc:Choice>
              <mc:Fallback>
                <p:oleObj name="Equation" r:id="rId3" imgW="1829064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36386" y="2907260"/>
                        <a:ext cx="4626314" cy="9638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D3C8AE2-8302-1F80-E3D5-9FD129CAA0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8535901"/>
              </p:ext>
            </p:extLst>
          </p:nvPr>
        </p:nvGraphicFramePr>
        <p:xfrm>
          <a:off x="1694474" y="4361719"/>
          <a:ext cx="4668226" cy="933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905121" imgH="380883" progId="Equation.DSMT4">
                  <p:embed/>
                </p:oleObj>
              </mc:Choice>
              <mc:Fallback>
                <p:oleObj name="Equation" r:id="rId5" imgW="1905121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94474" y="4361719"/>
                        <a:ext cx="4668226" cy="9336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B9E0BE1E-2F0A-768D-169F-7168B2C209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3250586"/>
              </p:ext>
            </p:extLst>
          </p:nvPr>
        </p:nvGraphicFramePr>
        <p:xfrm>
          <a:off x="1119164" y="5306924"/>
          <a:ext cx="2334600" cy="161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90853" imgH="685800" progId="Equation.DSMT4">
                  <p:embed/>
                </p:oleObj>
              </mc:Choice>
              <mc:Fallback>
                <p:oleObj name="Equation" r:id="rId7" imgW="990853" imgH="685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19164" y="5306924"/>
                        <a:ext cx="2334600" cy="1616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48111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0" grpId="0"/>
      <p:bldP spid="35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00"/>
          <a:stretch/>
        </p:blipFill>
        <p:spPr>
          <a:xfrm>
            <a:off x="44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9A7896-D70E-4A4F-BCCF-CF1EF9850253}"/>
              </a:ext>
            </a:extLst>
          </p:cNvPr>
          <p:cNvSpPr txBox="1"/>
          <p:nvPr/>
        </p:nvSpPr>
        <p:spPr>
          <a:xfrm>
            <a:off x="2766885" y="2721116"/>
            <a:ext cx="6220610" cy="707884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ĐỘNG VẬN DỤNG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0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Beautiful garden cartoon background illustration with  scenery nature of various animals and plant">
            <a:extLst>
              <a:ext uri="{FF2B5EF4-FFF2-40B4-BE49-F238E27FC236}">
                <a16:creationId xmlns:a16="http://schemas.microsoft.com/office/drawing/2014/main" id="{19D44930-A26C-A113-EF24-33F58C4D0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"/>
            <a:ext cx="12192000" cy="6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ave 2"/>
          <p:cNvSpPr/>
          <p:nvPr/>
        </p:nvSpPr>
        <p:spPr>
          <a:xfrm>
            <a:off x="1" y="0"/>
            <a:ext cx="3581400" cy="1981200"/>
          </a:xfrm>
          <a:prstGeom prst="wav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2586" y="451991"/>
            <a:ext cx="358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ONG NHỎ 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VÀ MẬT HOA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99" y="3429000"/>
            <a:ext cx="2643187" cy="3338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969268"/>
            <a:ext cx="2209800" cy="2714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1" y="90488"/>
            <a:ext cx="1952408" cy="1938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548" y="1240591"/>
            <a:ext cx="4743450" cy="4743450"/>
          </a:xfrm>
          <a:prstGeom prst="rect">
            <a:avLst/>
          </a:prstGeom>
        </p:spPr>
      </p:pic>
      <p:sp>
        <p:nvSpPr>
          <p:cNvPr id="10" name="Right Arrow 9">
            <a:hlinkClick r:id="rId9" action="ppaction://hlinksldjump"/>
          </p:cNvPr>
          <p:cNvSpPr/>
          <p:nvPr/>
        </p:nvSpPr>
        <p:spPr>
          <a:xfrm>
            <a:off x="10119361" y="5334000"/>
            <a:ext cx="1955586" cy="14335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hlinkClick r:id="rId9" action="ppaction://hlinksldjump"/>
          </p:cNvPr>
          <p:cNvSpPr txBox="1"/>
          <p:nvPr/>
        </p:nvSpPr>
        <p:spPr>
          <a:xfrm>
            <a:off x="10390777" y="5819923"/>
            <a:ext cx="2439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BẮT ĐẦU</a:t>
            </a:r>
          </a:p>
        </p:txBody>
      </p:sp>
      <p:pic>
        <p:nvPicPr>
          <p:cNvPr id="2" name="ChiOngNauVaEmBeBeat-VA-526277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680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400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220" numSld="1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artoon Of Nature Scene With Beautiful Park Stock Illustration - Download  Image Now - iStock">
            <a:extLst>
              <a:ext uri="{FF2B5EF4-FFF2-40B4-BE49-F238E27FC236}">
                <a16:creationId xmlns:a16="http://schemas.microsoft.com/office/drawing/2014/main" id="{F235AF54-F176-1E27-3615-4FBB74838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74" y="97303"/>
            <a:ext cx="11649700" cy="676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242" y="2103135"/>
            <a:ext cx="861358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295" y="5841269"/>
            <a:ext cx="817945" cy="81620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524" y="4670797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794" y="3376947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365323" y="3318931"/>
            <a:ext cx="8617128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B.                      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0)             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3365323" y="2020803"/>
            <a:ext cx="6291985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A.                    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0)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3365323" y="4821049"/>
            <a:ext cx="6331128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C.                        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0) 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sp>
        <p:nvSpPr>
          <p:cNvPr id="19" name="dapand"/>
          <p:cNvSpPr txBox="1"/>
          <p:nvPr/>
        </p:nvSpPr>
        <p:spPr>
          <a:xfrm>
            <a:off x="3372525" y="5866161"/>
            <a:ext cx="8609926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D.                                                  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0) 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2" name="cauhoi"/>
          <p:cNvSpPr/>
          <p:nvPr/>
        </p:nvSpPr>
        <p:spPr>
          <a:xfrm>
            <a:off x="2893884" y="29022"/>
            <a:ext cx="6019800" cy="1582044"/>
          </a:xfrm>
          <a:prstGeom prst="cloud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nhanb"/>
          <p:cNvSpPr/>
          <p:nvPr/>
        </p:nvSpPr>
        <p:spPr>
          <a:xfrm>
            <a:off x="2318787" y="1979386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nhand"/>
          <p:cNvSpPr/>
          <p:nvPr/>
        </p:nvSpPr>
        <p:spPr>
          <a:xfrm>
            <a:off x="2187840" y="579120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284296" y="4547419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uhoi"/>
          <p:cNvSpPr txBox="1"/>
          <p:nvPr/>
        </p:nvSpPr>
        <p:spPr>
          <a:xfrm>
            <a:off x="3284649" y="555539"/>
            <a:ext cx="5271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459" y="1118563"/>
            <a:ext cx="1567186" cy="1979454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464C27D-3133-9912-9728-17F15F1058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9906356"/>
              </p:ext>
            </p:extLst>
          </p:nvPr>
        </p:nvGraphicFramePr>
        <p:xfrm>
          <a:off x="3856275" y="1889766"/>
          <a:ext cx="1820657" cy="948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761669" imgH="393529" progId="Equation.DSMT4">
                  <p:embed/>
                </p:oleObj>
              </mc:Choice>
              <mc:Fallback>
                <p:oleObj name="Equation" r:id="rId11" imgW="761669" imgH="393529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6275" y="1889766"/>
                        <a:ext cx="1820657" cy="9482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12E43EA0-48E7-6A46-FD33-652FCED9D5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8590131"/>
              </p:ext>
            </p:extLst>
          </p:nvPr>
        </p:nvGraphicFramePr>
        <p:xfrm>
          <a:off x="3776214" y="3189022"/>
          <a:ext cx="8206237" cy="943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3987800" imgH="419100" progId="Equation.DSMT4">
                  <p:embed/>
                </p:oleObj>
              </mc:Choice>
              <mc:Fallback>
                <p:oleObj name="Equation" r:id="rId13" imgW="3987800" imgH="4191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6214" y="3189022"/>
                        <a:ext cx="8206237" cy="9434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E56E3042-6D61-F8C5-5ED6-B6E1217483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675203"/>
              </p:ext>
            </p:extLst>
          </p:nvPr>
        </p:nvGraphicFramePr>
        <p:xfrm>
          <a:off x="3856275" y="4758113"/>
          <a:ext cx="2033048" cy="1016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914268" imgH="457376" progId="Equation.DSMT4">
                  <p:embed/>
                </p:oleObj>
              </mc:Choice>
              <mc:Fallback>
                <p:oleObj name="Equation" r:id="rId15" imgW="914268" imgH="45737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856275" y="4758113"/>
                        <a:ext cx="2033048" cy="10165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727421A4-9CDA-393B-04CE-909235E412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9515948"/>
              </p:ext>
            </p:extLst>
          </p:nvPr>
        </p:nvGraphicFramePr>
        <p:xfrm>
          <a:off x="3856275" y="5791200"/>
          <a:ext cx="4478099" cy="959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2133820" imgH="457376" progId="Equation.DSMT4">
                  <p:embed/>
                </p:oleObj>
              </mc:Choice>
              <mc:Fallback>
                <p:oleObj name="Equation" r:id="rId17" imgW="2133820" imgH="45737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856275" y="5791200"/>
                        <a:ext cx="4478099" cy="9595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12" descr="Digit 60">
            <a:extLst>
              <a:ext uri="{FF2B5EF4-FFF2-40B4-BE49-F238E27FC236}">
                <a16:creationId xmlns:a16="http://schemas.microsoft.com/office/drawing/2014/main" id="{B94DD873-FFFF-2B19-6F3D-C4612B6E7B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23" y="5957929"/>
            <a:ext cx="1638332" cy="90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672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87 0.11389 C -0.03373 0.1007 -0.02123 0.09051 -0.01042 0.08172 C -0.00782 0.07361 0.00443 0.05579 0.01198 0.04954 C 0.02084 0.02153 0.07448 0.01227 0.10482 0.00903 C 0.11993 0.00973 0.13568 0.00718 0.15014 0.01088 C 0.15586 0.01227 0.15678 0.01922 0.16016 0.02338 C 0.16459 0.02871 0.16784 0.04051 0.17032 0.04746 C 0.17201 0.05278 0.17553 0.06343 0.17553 0.06366 C 0.17461 0.07963 0.17422 0.09584 0.17292 0.11204 C 0.17214 0.1176 0.16823 0.11945 0.16537 0.12408 C 0.14922 0.15 0.12006 0.15973 0.08503 0.16459 C 0.06433 0.16273 0.06524 0.16574 0.05222 0.15648 C 0.0461 0.15209 0.03464 0.14236 0.03464 0.1426 C 0.03086 0.1331 0.02722 0.11389 0.02722 0.11412 C 0.02995 0.07408 0.02201 0.08519 0.03959 0.06551 C 0.05105 0.05278 0.03764 0.06135 0.05222 0.05371 C 0.06355 0.04028 0.07761 0.02778 0.0948 0.01922 C 0.09805 0.0176 0.10157 0.01598 0.10482 0.01505 C 0.11159 0.0132 0.12501 0.01088 0.12501 0.01111 C 0.13256 0.01158 0.14024 0.01135 0.14766 0.01297 C 0.15014 0.01343 0.15105 0.01598 0.15274 0.01736 C 0.1642 0.02523 0.1711 0.03264 0.17774 0.04352 C 0.18256 0.06991 0.1974 0.12477 0.17553 0.14236 C 0.15678 0.15741 0.12787 0.16713 0.10261 0.1706 C 0.08503 0.16875 0.08099 0.16945 0.0698 0.16042 C 0.06224 0.14769 0.05964 0.13565 0.05743 0.12199 C 0.05886 0.0882 0.05131 0.06875 0.07501 0.0456 C 0.08191 0.03889 0.08386 0.03426 0.0948 0.03148 C 0.10261 0.02732 0.10899 0.02547 0.11745 0.02338 C 0.14349 0.02523 0.13438 0.02523 0.14506 0.02523 L 0.12253 0.03959 L 0.14271 0.01922 " pathEditMode="relative" rAng="0" ptsTypes="AAAAAAAAAAAAAAAAAAAAAAAAAAAAAAAA">
                                      <p:cBhvr>
                                        <p:cTn id="6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2431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73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4" grpId="0" animBg="1"/>
      <p:bldP spid="26" grpId="0" animBg="1"/>
      <p:bldP spid="27" grpId="0" animBg="1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Cartoon Of Nature Scene With Beautiful Park Stock Illustration - Download  Image Now - iStock">
            <a:extLst>
              <a:ext uri="{FF2B5EF4-FFF2-40B4-BE49-F238E27FC236}">
                <a16:creationId xmlns:a16="http://schemas.microsoft.com/office/drawing/2014/main" id="{C0E914D8-FD7C-4290-124C-A46776357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281"/>
            <a:ext cx="11430000" cy="676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28267" y="1974683"/>
            <a:ext cx="2376055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3846538" y="3141082"/>
            <a:ext cx="2376054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B. 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852009" y="4367015"/>
            <a:ext cx="2376054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9" name="dapand"/>
          <p:cNvSpPr txBox="1"/>
          <p:nvPr/>
        </p:nvSpPr>
        <p:spPr>
          <a:xfrm>
            <a:off x="3846538" y="5513453"/>
            <a:ext cx="2376054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2" name="cauhoi"/>
          <p:cNvSpPr/>
          <p:nvPr/>
        </p:nvSpPr>
        <p:spPr>
          <a:xfrm>
            <a:off x="2893884" y="29021"/>
            <a:ext cx="6019800" cy="1731891"/>
          </a:xfrm>
          <a:prstGeom prst="cloud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nhanb"/>
          <p:cNvSpPr/>
          <p:nvPr/>
        </p:nvSpPr>
        <p:spPr>
          <a:xfrm>
            <a:off x="2727760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nhand"/>
          <p:cNvSpPr/>
          <p:nvPr/>
        </p:nvSpPr>
        <p:spPr>
          <a:xfrm>
            <a:off x="2799144" y="543636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775987" y="4361391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uhoi"/>
          <p:cNvSpPr txBox="1"/>
          <p:nvPr/>
        </p:nvSpPr>
        <p:spPr>
          <a:xfrm>
            <a:off x="3256344" y="384712"/>
            <a:ext cx="6019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2.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x, y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 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55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808" y="4810265"/>
            <a:ext cx="1567186" cy="1979454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65A02C0-68E9-2653-8717-2F33024BEB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8743677"/>
              </p:ext>
            </p:extLst>
          </p:nvPr>
        </p:nvGraphicFramePr>
        <p:xfrm>
          <a:off x="4444794" y="1945325"/>
          <a:ext cx="1142999" cy="1015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514441" imgH="457376" progId="Equation.DSMT4">
                  <p:embed/>
                </p:oleObj>
              </mc:Choice>
              <mc:Fallback>
                <p:oleObj name="Equation" r:id="rId11" imgW="514441" imgH="45737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444794" y="1945325"/>
                        <a:ext cx="1142999" cy="1015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CB3A580-75AD-CED1-7F99-19B356FEB2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0137075"/>
              </p:ext>
            </p:extLst>
          </p:nvPr>
        </p:nvGraphicFramePr>
        <p:xfrm>
          <a:off x="4475185" y="3146607"/>
          <a:ext cx="995773" cy="995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457398" imgH="457376" progId="Equation.DSMT4">
                  <p:embed/>
                </p:oleObj>
              </mc:Choice>
              <mc:Fallback>
                <p:oleObj name="Equation" r:id="rId13" imgW="457398" imgH="45737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475185" y="3146607"/>
                        <a:ext cx="995773" cy="9957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BE38441E-E594-E60F-BD5B-03BC0498AF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3509541"/>
              </p:ext>
            </p:extLst>
          </p:nvPr>
        </p:nvGraphicFramePr>
        <p:xfrm>
          <a:off x="4462197" y="4403943"/>
          <a:ext cx="1108194" cy="9498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533455" imgH="457376" progId="Equation.DSMT4">
                  <p:embed/>
                </p:oleObj>
              </mc:Choice>
              <mc:Fallback>
                <p:oleObj name="Equation" r:id="rId15" imgW="533455" imgH="45737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462197" y="4403943"/>
                        <a:ext cx="1108194" cy="9498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5CD33EBC-3087-BB13-A9DC-A045FCE541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6967381"/>
              </p:ext>
            </p:extLst>
          </p:nvPr>
        </p:nvGraphicFramePr>
        <p:xfrm>
          <a:off x="4521757" y="5619489"/>
          <a:ext cx="1319623" cy="4398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685569" imgH="228424" progId="Equation.DSMT4">
                  <p:embed/>
                </p:oleObj>
              </mc:Choice>
              <mc:Fallback>
                <p:oleObj name="Equation" r:id="rId17" imgW="685569" imgH="22842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521757" y="5619489"/>
                        <a:ext cx="1319623" cy="4398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BC5CD7B4-957D-03D0-5CDD-9FC3552259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6673905"/>
              </p:ext>
            </p:extLst>
          </p:nvPr>
        </p:nvGraphicFramePr>
        <p:xfrm>
          <a:off x="5495910" y="699782"/>
          <a:ext cx="1060450" cy="995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419040" imgH="393480" progId="Equation.DSMT4">
                  <p:embed/>
                </p:oleObj>
              </mc:Choice>
              <mc:Fallback>
                <p:oleObj name="Equation" r:id="rId19" imgW="419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495910" y="699782"/>
                        <a:ext cx="1060450" cy="9956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12" descr="Digit 60">
            <a:extLst>
              <a:ext uri="{FF2B5EF4-FFF2-40B4-BE49-F238E27FC236}">
                <a16:creationId xmlns:a16="http://schemas.microsoft.com/office/drawing/2014/main" id="{4FD20546-DE55-D023-CBFE-C2734A1AE2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23" y="5957929"/>
            <a:ext cx="1638332" cy="90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531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87 -0.07916 C 0.04402 -0.09236 0.05652 -0.10254 0.06732 -0.11134 C 0.06993 -0.11944 0.08217 -0.1375 0.08972 -0.14375 C 0.09857 -0.17176 0.15222 -0.18102 0.18256 -0.18426 C 0.19766 -0.18356 0.21342 -0.18611 0.22787 -0.1824 C 0.2336 -0.18102 0.23451 -0.17407 0.2379 -0.1699 C 0.24232 -0.16458 0.24558 -0.15277 0.24805 -0.14583 C 0.24974 -0.14051 0.25326 -0.12963 0.25326 -0.1294 C 0.25235 -0.11342 0.25196 -0.09722 0.25066 -0.08102 C 0.24987 -0.07546 0.24597 -0.07361 0.2431 -0.06898 C 0.22696 -0.04305 0.19779 -0.03333 0.16277 -0.0287 C 0.14206 -0.03055 0.14297 -0.02754 0.12995 -0.03657 C 0.12383 -0.04097 0.11237 -0.05069 0.11237 -0.05046 C 0.1086 -0.05995 0.10495 -0.07916 0.10495 -0.07893 C 0.10769 -0.11898 0.09974 -0.10787 0.11732 -0.12754 C 0.12878 -0.14051 0.11537 -0.13194 0.12995 -0.13958 C 0.14128 -0.15301 0.15534 -0.16551 0.17253 -0.17407 C 0.17579 -0.17569 0.1793 -0.17731 0.18256 -0.17824 C 0.18933 -0.18009 0.20274 -0.1824 0.20274 -0.18217 C 0.21029 -0.18171 0.21797 -0.18194 0.2254 -0.18032 C 0.22787 -0.17986 0.22878 -0.17731 0.23047 -0.17592 C 0.24193 -0.16805 0.24883 -0.16065 0.25547 -0.14977 C 0.26029 -0.12315 0.27514 -0.06828 0.25326 -0.05069 C 0.23451 -0.03565 0.2056 -0.02615 0.18034 -0.02268 C 0.16277 -0.02453 0.15873 -0.02384 0.14753 -0.03287 C 0.13998 -0.04537 0.13737 -0.0574 0.13516 -0.07106 C 0.13659 -0.10486 0.12904 -0.1243 0.15274 -0.14768 C 0.15964 -0.1544 0.16159 -0.15902 0.17253 -0.1618 C 0.18034 -0.16597 0.18672 -0.16782 0.19519 -0.1699 C 0.22123 -0.16805 0.21211 -0.16805 0.22279 -0.16805 L 0.20027 -0.1537 L 0.22045 -0.17407 " pathEditMode="relative" rAng="0" ptsTypes="AAAAAAAAAAAAAAAAAAAAAAAAAAAAAAAA">
                                      <p:cBhvr>
                                        <p:cTn id="6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245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70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Cartoon Of Nature Scene With Beautiful Park Stock Illustration - Download  Image Now - iStock">
            <a:extLst>
              <a:ext uri="{FF2B5EF4-FFF2-40B4-BE49-F238E27FC236}">
                <a16:creationId xmlns:a16="http://schemas.microsoft.com/office/drawing/2014/main" id="{55346563-0DD2-8607-32AB-B4FBC7422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022"/>
            <a:ext cx="11430000" cy="676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900052" y="4498797"/>
            <a:ext cx="478807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C. 4 kg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kg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873307" y="3409370"/>
            <a:ext cx="478807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B. 2 kg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kg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858177" y="2341437"/>
            <a:ext cx="473989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A. 2 kg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kg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473989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D. 3 kg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kg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384557" y="-35704"/>
            <a:ext cx="9959717" cy="2307854"/>
          </a:xfrm>
          <a:prstGeom prst="cloud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727760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nhand"/>
          <p:cNvSpPr/>
          <p:nvPr/>
        </p:nvSpPr>
        <p:spPr>
          <a:xfrm>
            <a:off x="2799144" y="543636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627412" y="2072891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uhoi"/>
          <p:cNvSpPr txBox="1"/>
          <p:nvPr/>
        </p:nvSpPr>
        <p:spPr>
          <a:xfrm>
            <a:off x="2203795" y="139974"/>
            <a:ext cx="86036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mứt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dừa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dừa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: 1.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 kg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mứt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dừa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kilôgam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dừa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kilôgam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35" y="-15027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  <p:pic>
        <p:nvPicPr>
          <p:cNvPr id="23" name="Picture 12" descr="Digit 60">
            <a:extLst>
              <a:ext uri="{FF2B5EF4-FFF2-40B4-BE49-F238E27FC236}">
                <a16:creationId xmlns:a16="http://schemas.microsoft.com/office/drawing/2014/main" id="{15F99417-4F0D-F5C8-3ADE-EBA178F044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23" y="5957929"/>
            <a:ext cx="1638332" cy="90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406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 0.27917 C -0.00416 0.26598 0.00834 0.25579 0.01915 0.24699 C 0.02175 0.23889 0.03399 0.22107 0.04154 0.21482 C 0.0504 0.18681 0.10404 0.17755 0.13438 0.17431 C 0.14948 0.175 0.16524 0.17246 0.17969 0.17616 C 0.18542 0.17755 0.18633 0.18449 0.18972 0.18866 C 0.19415 0.19398 0.1974 0.20579 0.19987 0.21273 C 0.20157 0.21806 0.20508 0.22871 0.20508 0.22894 C 0.20417 0.24491 0.20378 0.26111 0.20248 0.27732 C 0.2017 0.28287 0.19779 0.28473 0.19493 0.28935 C 0.17878 0.31528 0.14961 0.325 0.11459 0.32986 C 0.09389 0.32801 0.0948 0.33102 0.08178 0.32176 C 0.07566 0.31736 0.0642 0.30764 0.0642 0.30787 C 0.06042 0.29838 0.05678 0.27917 0.05678 0.2794 C 0.05951 0.23935 0.05157 0.25047 0.06915 0.23079 C 0.0806 0.21806 0.06719 0.22662 0.08178 0.21898 C 0.0931 0.20556 0.10717 0.19306 0.12435 0.18449 C 0.12761 0.18287 0.13112 0.18125 0.13438 0.18033 C 0.14115 0.17848 0.15456 0.17616 0.15456 0.17639 C 0.16211 0.17685 0.1698 0.17662 0.17722 0.17824 C 0.17969 0.17871 0.1806 0.18125 0.1823 0.18264 C 0.19376 0.19051 0.20066 0.19792 0.2073 0.2088 C 0.21211 0.23519 0.22696 0.29005 0.20508 0.30764 C 0.18633 0.32269 0.15743 0.33241 0.13217 0.33588 C 0.11459 0.33403 0.11055 0.33473 0.09935 0.3257 C 0.0918 0.31297 0.0892 0.30093 0.08698 0.28727 C 0.08842 0.25348 0.08086 0.23403 0.10456 0.21088 C 0.11146 0.20417 0.11342 0.19954 0.12435 0.19676 C 0.13217 0.1926 0.13855 0.19074 0.14701 0.18866 C 0.17305 0.19051 0.16394 0.19051 0.17461 0.19051 L 0.15209 0.20486 L 0.17227 0.18449 " pathEditMode="relative" rAng="0" ptsTypes="AAAAAAAAAAAAAAAAAAAAAAAAAAAAAAAA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243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65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Cartoon Of Nature Scene With Beautiful Park Stock Illustration - Download  Image Now - iStock">
            <a:extLst>
              <a:ext uri="{FF2B5EF4-FFF2-40B4-BE49-F238E27FC236}">
                <a16:creationId xmlns:a16="http://schemas.microsoft.com/office/drawing/2014/main" id="{E6F68384-65A4-E8B8-F227-BE52407A7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10" y="-9911"/>
            <a:ext cx="11430000" cy="676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oa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790922" y="4572974"/>
            <a:ext cx="241042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15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809996" y="3452776"/>
            <a:ext cx="237605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B. 20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790922" y="5738488"/>
            <a:ext cx="241042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D.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3809996" y="2255580"/>
            <a:ext cx="237605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A. 12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727492" y="91288"/>
            <a:ext cx="8917116" cy="1943985"/>
          </a:xfrm>
          <a:prstGeom prst="cloud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727760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nhand"/>
          <p:cNvSpPr/>
          <p:nvPr/>
        </p:nvSpPr>
        <p:spPr>
          <a:xfrm>
            <a:off x="2685137" y="205999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786745" y="5466361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uhoi"/>
          <p:cNvSpPr txBox="1"/>
          <p:nvPr/>
        </p:nvSpPr>
        <p:spPr>
          <a:xfrm>
            <a:off x="2060714" y="412495"/>
            <a:ext cx="84037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4. Ba lớp 7A, 7B, 7C trồng được 60 cây xanh. Cho biết số cây trồng của mỗi lớp tỉ lệ lần lượt với </a:t>
            </a:r>
          </a:p>
          <a:p>
            <a:r>
              <a:rPr lang="nl-NL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: 4: 5. Hỏi số cây xanh lớp 7A đã trồng?</a:t>
            </a:r>
            <a:endParaRPr lang="en-US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608" y="12590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" action="ppaction://noaction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  <p:pic>
        <p:nvPicPr>
          <p:cNvPr id="23" name="Picture 12" descr="Digit 60">
            <a:extLst>
              <a:ext uri="{FF2B5EF4-FFF2-40B4-BE49-F238E27FC236}">
                <a16:creationId xmlns:a16="http://schemas.microsoft.com/office/drawing/2014/main" id="{4EECE9B9-D743-C2ED-C03C-2D296108A7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23" y="5957929"/>
            <a:ext cx="1638332" cy="90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737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6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94 0.27292 C 0.03308 0.25973 0.04558 0.24954 0.05639 0.24074 C 0.05899 0.23264 0.07123 0.21482 0.07878 0.20857 C 0.08764 0.18056 0.14128 0.1713 0.17162 0.16806 C 0.18672 0.16875 0.20248 0.16621 0.21693 0.16991 C 0.22266 0.1713 0.22357 0.17824 0.22696 0.18241 C 0.23139 0.18773 0.23464 0.19954 0.23711 0.20648 C 0.23881 0.21181 0.24232 0.22246 0.24232 0.22269 C 0.24141 0.23866 0.24102 0.25486 0.23972 0.27107 C 0.23894 0.27662 0.23503 0.27848 0.23217 0.2831 C 0.21602 0.30903 0.18685 0.31875 0.15183 0.32361 C 0.13112 0.32176 0.13204 0.32477 0.11902 0.31551 C 0.1129 0.31111 0.10144 0.30139 0.10144 0.30162 C 0.09766 0.29213 0.09402 0.27292 0.09402 0.27315 C 0.09675 0.2331 0.08881 0.24422 0.10639 0.22454 C 0.11784 0.21181 0.10443 0.22037 0.11902 0.21273 C 0.13034 0.19931 0.14441 0.18681 0.16159 0.17824 C 0.16485 0.17662 0.16836 0.175 0.17162 0.17408 C 0.17839 0.17223 0.1918 0.16991 0.1918 0.17014 C 0.19935 0.1706 0.20704 0.17037 0.21446 0.17199 C 0.21693 0.17246 0.21784 0.175 0.21954 0.17639 C 0.23099 0.18426 0.2379 0.19167 0.24454 0.20255 C 0.24935 0.22894 0.2642 0.2838 0.24232 0.30139 C 0.22357 0.31644 0.19467 0.32616 0.16941 0.32963 C 0.15183 0.32778 0.14779 0.32848 0.13659 0.31945 C 0.12904 0.30672 0.12644 0.29468 0.12422 0.28102 C 0.12566 0.24723 0.1181 0.22778 0.1418 0.20463 C 0.1487 0.19792 0.15066 0.19329 0.16159 0.19051 C 0.16941 0.18635 0.17579 0.18449 0.18425 0.18241 C 0.21029 0.18426 0.20118 0.18426 0.21185 0.18426 L 0.18933 0.19861 L 0.20951 0.17824 " pathEditMode="relative" rAng="0" ptsTypes="AAAAAAAAAAAAAAAAAAAAAAAAAAAAAAAA">
                                      <p:cBhvr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243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6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CC4AB3-66D5-6617-B1FE-A0639F2EDAD8}"/>
              </a:ext>
            </a:extLst>
          </p:cNvPr>
          <p:cNvSpPr/>
          <p:nvPr/>
        </p:nvSpPr>
        <p:spPr>
          <a:xfrm>
            <a:off x="3394979" y="833735"/>
            <a:ext cx="4868642" cy="923330"/>
          </a:xfrm>
          <a:prstGeom prst="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Giao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việc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về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nhà</a:t>
            </a:r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746A64-60E0-A81F-3FE0-62CD43AA8269}"/>
              </a:ext>
            </a:extLst>
          </p:cNvPr>
          <p:cNvSpPr txBox="1"/>
          <p:nvPr/>
        </p:nvSpPr>
        <p:spPr>
          <a:xfrm>
            <a:off x="1971675" y="2140773"/>
            <a:ext cx="972502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2/SGK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31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24E8B5E-B427-4780-B3E4-FB0ABAD5A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0"/>
            <a:ext cx="12192000" cy="685552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D9DCC77-18E6-4882-B91C-69804E885730}"/>
              </a:ext>
            </a:extLst>
          </p:cNvPr>
          <p:cNvSpPr txBox="1"/>
          <p:nvPr/>
        </p:nvSpPr>
        <p:spPr>
          <a:xfrm>
            <a:off x="4204751" y="1045398"/>
            <a:ext cx="4146132" cy="92332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spc="-151" dirty="0">
                <a:solidFill>
                  <a:srgbClr val="FF0000"/>
                </a:solidFill>
                <a:latin typeface="Times New Roman" pitchFamily="18" charset="0"/>
                <a:ea typeface="华文行楷" panose="02010800040101010101" pitchFamily="2" charset="-122"/>
                <a:cs typeface="Times New Roman" pitchFamily="18" charset="0"/>
              </a:rPr>
              <a:t>KHỞI ĐỘNG</a:t>
            </a:r>
            <a:endParaRPr lang="zh-CN" altLang="en-US" sz="5400" b="1" spc="-151" dirty="0">
              <a:solidFill>
                <a:srgbClr val="FF0000"/>
              </a:solidFill>
              <a:latin typeface="Times New Roman" pitchFamily="18" charset="0"/>
              <a:ea typeface="华文行楷" panose="02010800040101010101" pitchFamily="2" charset="-122"/>
              <a:cs typeface="Times New Roman" pitchFamily="18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74BE797-4ED1-4955-98E2-5FC882C5E463}"/>
              </a:ext>
            </a:extLst>
          </p:cNvPr>
          <p:cNvSpPr txBox="1">
            <a:spLocks/>
          </p:cNvSpPr>
          <p:nvPr/>
        </p:nvSpPr>
        <p:spPr>
          <a:xfrm>
            <a:off x="4206780" y="3364211"/>
            <a:ext cx="3778024" cy="322773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Professional Presentation Template</a:t>
            </a:r>
          </a:p>
        </p:txBody>
      </p:sp>
      <p:pic>
        <p:nvPicPr>
          <p:cNvPr id="13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id="{DFA510A1-50FB-4613-879D-BA45DCC10A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1920" y="-894688"/>
            <a:ext cx="60967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3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237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1087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60F51493-FDC9-5B66-4605-40394BA6E9C6}"/>
              </a:ext>
            </a:extLst>
          </p:cNvPr>
          <p:cNvSpPr/>
          <p:nvPr/>
        </p:nvSpPr>
        <p:spPr>
          <a:xfrm>
            <a:off x="388373" y="-37117"/>
            <a:ext cx="3491619" cy="1112520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TOÁN MỞ ĐẦU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05C1DF-F9A1-7385-E67F-84F5482B5A8D}"/>
              </a:ext>
            </a:extLst>
          </p:cNvPr>
          <p:cNvSpPr txBox="1"/>
          <p:nvPr/>
        </p:nvSpPr>
        <p:spPr>
          <a:xfrm>
            <a:off x="409480" y="1097102"/>
            <a:ext cx="11468347" cy="16927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Mai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4; 3; 5.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8; 6; 10.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Star: 12 Points 5">
            <a:extLst>
              <a:ext uri="{FF2B5EF4-FFF2-40B4-BE49-F238E27FC236}">
                <a16:creationId xmlns:a16="http://schemas.microsoft.com/office/drawing/2014/main" id="{8B394C78-07F6-D8CE-29F5-DE3AF4A53FC9}"/>
              </a:ext>
            </a:extLst>
          </p:cNvPr>
          <p:cNvSpPr/>
          <p:nvPr/>
        </p:nvSpPr>
        <p:spPr>
          <a:xfrm>
            <a:off x="5106352" y="2911623"/>
            <a:ext cx="1979296" cy="581048"/>
          </a:xfrm>
          <a:prstGeom prst="star12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BA8472-C822-AC23-9A5D-7E7C0DEE1D34}"/>
              </a:ext>
            </a:extLst>
          </p:cNvPr>
          <p:cNvSpPr txBox="1"/>
          <p:nvPr/>
        </p:nvSpPr>
        <p:spPr>
          <a:xfrm>
            <a:off x="409480" y="3548777"/>
            <a:ext cx="1047965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D4E241-FB60-374A-28A8-4A664B1E7092}"/>
              </a:ext>
            </a:extLst>
          </p:cNvPr>
          <p:cNvSpPr txBox="1"/>
          <p:nvPr/>
        </p:nvSpPr>
        <p:spPr>
          <a:xfrm>
            <a:off x="388372" y="4264547"/>
            <a:ext cx="1016532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Mai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D89AC7-6FF9-DF21-020C-118B236D7522}"/>
              </a:ext>
            </a:extLst>
          </p:cNvPr>
          <p:cNvSpPr txBox="1"/>
          <p:nvPr/>
        </p:nvSpPr>
        <p:spPr>
          <a:xfrm>
            <a:off x="388372" y="4971528"/>
            <a:ext cx="1017997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Lan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600" dirty="0"/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A502436D-2300-0BCD-764D-7FED8CB82E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9066444"/>
              </p:ext>
            </p:extLst>
          </p:nvPr>
        </p:nvGraphicFramePr>
        <p:xfrm>
          <a:off x="10679142" y="3411263"/>
          <a:ext cx="767470" cy="767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80813" imgH="380883" progId="Equation.DSMT4">
                  <p:embed/>
                </p:oleObj>
              </mc:Choice>
              <mc:Fallback>
                <p:oleObj name="Equation" r:id="rId2" imgW="380813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679142" y="3411263"/>
                        <a:ext cx="767470" cy="7674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AAE110D9-705A-A5E0-43FD-AA5C3CE887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8781800"/>
              </p:ext>
            </p:extLst>
          </p:nvPr>
        </p:nvGraphicFramePr>
        <p:xfrm>
          <a:off x="10679142" y="4144327"/>
          <a:ext cx="767470" cy="767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80813" imgH="380883" progId="Equation.DSMT4">
                  <p:embed/>
                </p:oleObj>
              </mc:Choice>
              <mc:Fallback>
                <p:oleObj name="Equation" r:id="rId4" imgW="380813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679142" y="4144327"/>
                        <a:ext cx="767470" cy="7674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C83F4B9E-247F-ABC0-EBC2-828E34D6BB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4268802"/>
              </p:ext>
            </p:extLst>
          </p:nvPr>
        </p:nvGraphicFramePr>
        <p:xfrm>
          <a:off x="10602396" y="4920524"/>
          <a:ext cx="920963" cy="767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57398" imgH="380883" progId="Equation.DSMT4">
                  <p:embed/>
                </p:oleObj>
              </mc:Choice>
              <mc:Fallback>
                <p:oleObj name="Equation" r:id="rId6" imgW="457398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602396" y="4920524"/>
                        <a:ext cx="920963" cy="7674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92FE768B-4C64-2B9C-D141-B7C9499FFB50}"/>
              </a:ext>
            </a:extLst>
          </p:cNvPr>
          <p:cNvSpPr txBox="1"/>
          <p:nvPr/>
        </p:nvSpPr>
        <p:spPr>
          <a:xfrm>
            <a:off x="409480" y="5745596"/>
            <a:ext cx="1130933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68763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9" grpId="0"/>
      <p:bldP spid="12" grpId="0"/>
      <p:bldP spid="15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9A7896-D70E-4A4F-BCCF-CF1EF9850253}"/>
              </a:ext>
            </a:extLst>
          </p:cNvPr>
          <p:cNvSpPr txBox="1"/>
          <p:nvPr/>
        </p:nvSpPr>
        <p:spPr>
          <a:xfrm>
            <a:off x="644092" y="2780974"/>
            <a:ext cx="10903815" cy="76943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ĐỘNG HÌNH THÀNH KIẾN THỨC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77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33CF89C0-2A4F-526F-5621-AAD9FC2D62E3}"/>
              </a:ext>
            </a:extLst>
          </p:cNvPr>
          <p:cNvSpPr/>
          <p:nvPr/>
        </p:nvSpPr>
        <p:spPr>
          <a:xfrm>
            <a:off x="263841" y="3675856"/>
            <a:ext cx="4170999" cy="1118048"/>
          </a:xfrm>
          <a:prstGeom prst="ellipse">
            <a:avLst/>
          </a:prstGeom>
          <a:noFill/>
          <a:ln w="28575">
            <a:solidFill>
              <a:srgbClr val="7030A0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A9F1BA84-4C61-9674-E06C-88014775A9F5}"/>
              </a:ext>
            </a:extLst>
          </p:cNvPr>
          <p:cNvSpPr/>
          <p:nvPr/>
        </p:nvSpPr>
        <p:spPr>
          <a:xfrm flipH="1">
            <a:off x="0" y="101089"/>
            <a:ext cx="2819400" cy="765686"/>
          </a:xfrm>
          <a:prstGeom prst="homePlate">
            <a:avLst/>
          </a:prstGeom>
          <a:solidFill>
            <a:srgbClr val="008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VẤN ĐỀ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0AA014-C361-1E2C-2CA4-8705F54EA343}"/>
              </a:ext>
            </a:extLst>
          </p:cNvPr>
          <p:cNvSpPr txBox="1"/>
          <p:nvPr/>
        </p:nvSpPr>
        <p:spPr>
          <a:xfrm>
            <a:off x="3035169" y="866775"/>
            <a:ext cx="7800975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4925"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05B83D-C709-D8D1-2230-3216ED3C5061}"/>
              </a:ext>
            </a:extLst>
          </p:cNvPr>
          <p:cNvSpPr txBox="1"/>
          <p:nvPr/>
        </p:nvSpPr>
        <p:spPr>
          <a:xfrm>
            <a:off x="579119" y="2264405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39B6107-6F71-8971-6155-7E591BF397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8081157"/>
              </p:ext>
            </p:extLst>
          </p:nvPr>
        </p:nvGraphicFramePr>
        <p:xfrm>
          <a:off x="3429365" y="2739890"/>
          <a:ext cx="322262" cy="83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2280" imgH="393480" progId="Equation.DSMT4">
                  <p:embed/>
                </p:oleObj>
              </mc:Choice>
              <mc:Fallback>
                <p:oleObj name="Equation" r:id="rId2" imgW="152280" imgH="393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365" y="2739890"/>
                        <a:ext cx="322262" cy="8302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Arrow: Up 8">
            <a:extLst>
              <a:ext uri="{FF2B5EF4-FFF2-40B4-BE49-F238E27FC236}">
                <a16:creationId xmlns:a16="http://schemas.microsoft.com/office/drawing/2014/main" id="{9413DE53-940B-8CC4-F942-9279BDEAEB07}"/>
              </a:ext>
            </a:extLst>
          </p:cNvPr>
          <p:cNvSpPr/>
          <p:nvPr/>
        </p:nvSpPr>
        <p:spPr>
          <a:xfrm rot="5400000">
            <a:off x="5106926" y="3574336"/>
            <a:ext cx="148091" cy="137239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8FB125-697B-DC67-AF75-536A9C69B5AA}"/>
              </a:ext>
            </a:extLst>
          </p:cNvPr>
          <p:cNvSpPr txBox="1"/>
          <p:nvPr/>
        </p:nvSpPr>
        <p:spPr>
          <a:xfrm>
            <a:off x="6096000" y="3998921"/>
            <a:ext cx="5054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5B0465-3FED-516F-D89A-187EA537D8FD}"/>
              </a:ext>
            </a:extLst>
          </p:cNvPr>
          <p:cNvSpPr txBox="1"/>
          <p:nvPr/>
        </p:nvSpPr>
        <p:spPr>
          <a:xfrm>
            <a:off x="609965" y="2790951"/>
            <a:ext cx="2819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75E0201C-4DB5-9C3D-8B58-A1935CAEA4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0045508"/>
              </p:ext>
            </p:extLst>
          </p:nvPr>
        </p:nvGraphicFramePr>
        <p:xfrm>
          <a:off x="749823" y="3830648"/>
          <a:ext cx="2840673" cy="859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07880" imgH="393480" progId="Equation.DSMT4">
                  <p:embed/>
                </p:oleObj>
              </mc:Choice>
              <mc:Fallback>
                <p:oleObj name="Equation" r:id="rId4" imgW="1307880" imgH="393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823" y="3830648"/>
                        <a:ext cx="2840673" cy="8597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24F60F07-D471-86BD-923C-988CB77D8C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8791911"/>
              </p:ext>
            </p:extLst>
          </p:nvPr>
        </p:nvGraphicFramePr>
        <p:xfrm>
          <a:off x="10028230" y="3854196"/>
          <a:ext cx="1615827" cy="960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05111" imgH="418866" progId="Equation.DSMT4">
                  <p:embed/>
                </p:oleObj>
              </mc:Choice>
              <mc:Fallback>
                <p:oleObj name="Equation" r:id="rId6" imgW="705111" imgH="41886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028230" y="3854196"/>
                        <a:ext cx="1615827" cy="960762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2447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 animBg="1"/>
      <p:bldP spid="6" grpId="0" animBg="1"/>
      <p:bldP spid="8" grpId="0"/>
      <p:bldP spid="9" grpId="0" animBg="1"/>
      <p:bldP spid="14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44C042-61D0-F6D8-A433-06991947BE97}"/>
              </a:ext>
            </a:extLst>
          </p:cNvPr>
          <p:cNvSpPr txBox="1"/>
          <p:nvPr/>
        </p:nvSpPr>
        <p:spPr>
          <a:xfrm>
            <a:off x="99332" y="0"/>
            <a:ext cx="11993336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§1. TỈ LỆ THỨC – DÃY TỈ SỐ BẰNG NHAU (tiếp theo)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618E0E-EE28-A5EA-BAA9-4B3489CC2787}"/>
              </a:ext>
            </a:extLst>
          </p:cNvPr>
          <p:cNvSpPr txBox="1"/>
          <p:nvPr/>
        </p:nvSpPr>
        <p:spPr>
          <a:xfrm>
            <a:off x="657224" y="997831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2463F2-6337-36A1-6B16-3ED57BDF4910}"/>
              </a:ext>
            </a:extLst>
          </p:cNvPr>
          <p:cNvSpPr txBox="1"/>
          <p:nvPr/>
        </p:nvSpPr>
        <p:spPr>
          <a:xfrm>
            <a:off x="657224" y="2178139"/>
            <a:ext cx="45582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004500E7-4056-E1B0-EFA9-7C69160B01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3962424"/>
              </p:ext>
            </p:extLst>
          </p:nvPr>
        </p:nvGraphicFramePr>
        <p:xfrm>
          <a:off x="4432935" y="2015796"/>
          <a:ext cx="1663065" cy="9888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05111" imgH="418866" progId="Equation.DSMT4">
                  <p:embed/>
                </p:oleObj>
              </mc:Choice>
              <mc:Fallback>
                <p:oleObj name="Equation" r:id="rId2" imgW="705111" imgH="41886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432935" y="2015796"/>
                        <a:ext cx="1663065" cy="9888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01E75AF7-8D86-0163-4106-6D759134817B}"/>
              </a:ext>
            </a:extLst>
          </p:cNvPr>
          <p:cNvSpPr txBox="1"/>
          <p:nvPr/>
        </p:nvSpPr>
        <p:spPr>
          <a:xfrm>
            <a:off x="657224" y="3061064"/>
            <a:ext cx="111156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có thể ghi là </a:t>
            </a:r>
            <a:r>
              <a:rPr lang="nl-NL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: c : e = b : d : f </a:t>
            </a: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(a, c, e tỉ lệ với b, d, f)</a:t>
            </a:r>
            <a:endParaRPr lang="en-US" sz="2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DEDF0F-8809-B0FA-DE93-699F2E357A57}"/>
              </a:ext>
            </a:extLst>
          </p:cNvPr>
          <p:cNvSpPr txBox="1"/>
          <p:nvPr/>
        </p:nvSpPr>
        <p:spPr>
          <a:xfrm>
            <a:off x="6133652" y="2248610"/>
            <a:ext cx="5715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 một dãy các tỉ số bằng nhau</a:t>
            </a:r>
            <a:endParaRPr lang="en-US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6189A0-2ABB-1BC4-3BD8-A773376DA8A1}"/>
              </a:ext>
            </a:extLst>
          </p:cNvPr>
          <p:cNvSpPr txBox="1"/>
          <p:nvPr/>
        </p:nvSpPr>
        <p:spPr>
          <a:xfrm>
            <a:off x="657224" y="3916941"/>
            <a:ext cx="12172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/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B47AED2E-CDA9-DEAF-FF91-17EC30D162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8874600"/>
              </p:ext>
            </p:extLst>
          </p:nvPr>
        </p:nvGraphicFramePr>
        <p:xfrm>
          <a:off x="1874520" y="3720750"/>
          <a:ext cx="1716198" cy="1029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66555" imgH="399874" progId="Equation.DSMT4">
                  <p:embed/>
                </p:oleObj>
              </mc:Choice>
              <mc:Fallback>
                <p:oleObj name="Equation" r:id="rId4" imgW="666555" imgH="3998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74520" y="3720750"/>
                        <a:ext cx="1716198" cy="1029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1CD9711E-0137-0122-DA67-D6B3CB6525D8}"/>
              </a:ext>
            </a:extLst>
          </p:cNvPr>
          <p:cNvSpPr txBox="1"/>
          <p:nvPr/>
        </p:nvSpPr>
        <p:spPr>
          <a:xfrm>
            <a:off x="3590718" y="3974000"/>
            <a:ext cx="46007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 thể ghi là x : y : z = 4 : 3: 5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310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8" grpId="0"/>
      <p:bldP spid="20" grpId="0"/>
      <p:bldP spid="23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B68CE22-CAAC-9AD0-712C-9B281EC29EC8}"/>
              </a:ext>
            </a:extLst>
          </p:cNvPr>
          <p:cNvSpPr/>
          <p:nvPr/>
        </p:nvSpPr>
        <p:spPr>
          <a:xfrm>
            <a:off x="6316201" y="3875166"/>
            <a:ext cx="4151950" cy="106080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4B83EF-7EBA-A760-7C8D-66968E44C008}"/>
              </a:ext>
            </a:extLst>
          </p:cNvPr>
          <p:cNvSpPr/>
          <p:nvPr/>
        </p:nvSpPr>
        <p:spPr>
          <a:xfrm>
            <a:off x="714375" y="939908"/>
            <a:ext cx="10868025" cy="258164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.</a:t>
            </a: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 tính các tỉ số               và                rồi so sánh </a:t>
            </a:r>
          </a:p>
          <a:p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 với các tỉ số trong tỉ lệ thức đã cho?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endParaRPr lang="en-US" sz="2800" b="1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2333892-409C-BEF7-FFD6-324683286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75" y="1147281"/>
            <a:ext cx="4617021" cy="57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469647-F278-2395-78B1-E8B334618139}"/>
              </a:ext>
            </a:extLst>
          </p:cNvPr>
          <p:cNvSpPr txBox="1"/>
          <p:nvPr/>
        </p:nvSpPr>
        <p:spPr>
          <a:xfrm>
            <a:off x="609600" y="3524051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351A71E9-B3ED-208A-CE9E-C1740E0569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9072886"/>
              </p:ext>
            </p:extLst>
          </p:nvPr>
        </p:nvGraphicFramePr>
        <p:xfrm>
          <a:off x="2878116" y="1248863"/>
          <a:ext cx="1097862" cy="914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57398" imgH="380883" progId="Equation.DSMT4">
                  <p:embed/>
                </p:oleObj>
              </mc:Choice>
              <mc:Fallback>
                <p:oleObj name="Equation" r:id="rId2" imgW="457398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78116" y="1248863"/>
                        <a:ext cx="1097862" cy="914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A8663B89-44EA-81E5-D9D8-9C648752CB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840356"/>
              </p:ext>
            </p:extLst>
          </p:nvPr>
        </p:nvGraphicFramePr>
        <p:xfrm>
          <a:off x="6678448" y="1211173"/>
          <a:ext cx="1097862" cy="94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57398" imgH="380883" progId="Equation.DSMT4">
                  <p:embed/>
                </p:oleObj>
              </mc:Choice>
              <mc:Fallback>
                <p:oleObj name="Equation" r:id="rId4" imgW="457398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78448" y="1211173"/>
                        <a:ext cx="1097862" cy="941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0572DBBD-1C90-59C5-A968-79504C77B2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063105"/>
              </p:ext>
            </p:extLst>
          </p:nvPr>
        </p:nvGraphicFramePr>
        <p:xfrm>
          <a:off x="8316466" y="1198305"/>
          <a:ext cx="12192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57398" imgH="380883" progId="Equation.DSMT4">
                  <p:embed/>
                </p:oleObj>
              </mc:Choice>
              <mc:Fallback>
                <p:oleObj name="Equation" r:id="rId6" imgW="457398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316466" y="1198305"/>
                        <a:ext cx="1219200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2B68517D-0CD8-5D65-3A30-E27B9AC853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181350"/>
              </p:ext>
            </p:extLst>
          </p:nvPr>
        </p:nvGraphicFramePr>
        <p:xfrm>
          <a:off x="6841616" y="2485071"/>
          <a:ext cx="1178434" cy="9820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57398" imgH="380883" progId="Equation.DSMT4">
                  <p:embed/>
                </p:oleObj>
              </mc:Choice>
              <mc:Fallback>
                <p:oleObj name="Equation" r:id="rId8" imgW="457398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841616" y="2485071"/>
                        <a:ext cx="1178434" cy="9820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264F318E-9DA1-7BDF-1FCD-5AFF8A9492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9354600"/>
              </p:ext>
            </p:extLst>
          </p:nvPr>
        </p:nvGraphicFramePr>
        <p:xfrm>
          <a:off x="1168272" y="4065278"/>
          <a:ext cx="3709226" cy="965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524000" imgH="393700" progId="Equation.DSMT4">
                  <p:embed/>
                </p:oleObj>
              </mc:Choice>
              <mc:Fallback>
                <p:oleObj name="Equation" r:id="rId10" imgW="1524000" imgH="3937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8272" y="4065278"/>
                        <a:ext cx="3709226" cy="9659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5E218EB1-EC62-52D3-EDFA-9E9C1E2B35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7130968"/>
              </p:ext>
            </p:extLst>
          </p:nvPr>
        </p:nvGraphicFramePr>
        <p:xfrm>
          <a:off x="6678448" y="3822341"/>
          <a:ext cx="3666292" cy="1018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371666" imgH="380883" progId="Equation.DSMT4">
                  <p:embed/>
                </p:oleObj>
              </mc:Choice>
              <mc:Fallback>
                <p:oleObj name="Equation" r:id="rId12" imgW="1371666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678448" y="3822341"/>
                        <a:ext cx="3666292" cy="10184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Arrow: Down 34">
            <a:extLst>
              <a:ext uri="{FF2B5EF4-FFF2-40B4-BE49-F238E27FC236}">
                <a16:creationId xmlns:a16="http://schemas.microsoft.com/office/drawing/2014/main" id="{640FD373-E058-E10E-C69E-53B43F9CE6A8}"/>
              </a:ext>
            </a:extLst>
          </p:cNvPr>
          <p:cNvSpPr/>
          <p:nvPr/>
        </p:nvSpPr>
        <p:spPr>
          <a:xfrm>
            <a:off x="8178623" y="5014007"/>
            <a:ext cx="275685" cy="4456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BEFDA400-B7FE-40A7-A51A-FB7CF94D38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4877243"/>
              </p:ext>
            </p:extLst>
          </p:nvPr>
        </p:nvGraphicFramePr>
        <p:xfrm>
          <a:off x="4981576" y="5537732"/>
          <a:ext cx="7089788" cy="1119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2895446" imgH="457376" progId="Equation.DSMT4">
                  <p:embed/>
                </p:oleObj>
              </mc:Choice>
              <mc:Fallback>
                <p:oleObj name="Equation" r:id="rId14" imgW="2895446" imgH="45737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981576" y="5537732"/>
                        <a:ext cx="7089788" cy="1119440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4C175A23-3E26-3EED-7849-55B3D36B6398}"/>
              </a:ext>
            </a:extLst>
          </p:cNvPr>
          <p:cNvSpPr/>
          <p:nvPr/>
        </p:nvSpPr>
        <p:spPr>
          <a:xfrm>
            <a:off x="16446" y="-19043"/>
            <a:ext cx="5379720" cy="1203960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</a:p>
        </p:txBody>
      </p:sp>
    </p:spTree>
    <p:extLst>
      <p:ext uri="{BB962C8B-B14F-4D97-AF65-F5344CB8AC3E}">
        <p14:creationId xmlns:p14="http://schemas.microsoft.com/office/powerpoint/2010/main" val="3636219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drap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0" grpId="0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160D33A-A18B-9CF4-15A5-50CF3B16F05F}"/>
              </a:ext>
            </a:extLst>
          </p:cNvPr>
          <p:cNvSpPr/>
          <p:nvPr/>
        </p:nvSpPr>
        <p:spPr>
          <a:xfrm>
            <a:off x="2495551" y="2025940"/>
            <a:ext cx="7773352" cy="13849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7864F9-D516-C86E-4231-85DA887E95B0}"/>
              </a:ext>
            </a:extLst>
          </p:cNvPr>
          <p:cNvSpPr txBox="1"/>
          <p:nvPr/>
        </p:nvSpPr>
        <p:spPr>
          <a:xfrm>
            <a:off x="99332" y="0"/>
            <a:ext cx="11993336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§1. TỈ LỆ THỨC – DÃY TỈ SỐ BẰNG NHAU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D8057B-246B-05FB-9529-2C70F9D86525}"/>
              </a:ext>
            </a:extLst>
          </p:cNvPr>
          <p:cNvSpPr txBox="1"/>
          <p:nvPr/>
        </p:nvSpPr>
        <p:spPr>
          <a:xfrm>
            <a:off x="539115" y="3716628"/>
            <a:ext cx="195643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55FCD7-AEB7-D5BC-C135-4F51227F53EA}"/>
              </a:ext>
            </a:extLst>
          </p:cNvPr>
          <p:cNvSpPr txBox="1"/>
          <p:nvPr/>
        </p:nvSpPr>
        <p:spPr>
          <a:xfrm>
            <a:off x="553832" y="752614"/>
            <a:ext cx="609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endParaRPr lang="en-US" sz="28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endParaRPr lang="en-US" sz="28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EE1BD32-7498-F3FB-FA72-47C0239A0F78}"/>
              </a:ext>
            </a:extLst>
          </p:cNvPr>
          <p:cNvGrpSpPr/>
          <p:nvPr/>
        </p:nvGrpSpPr>
        <p:grpSpPr>
          <a:xfrm>
            <a:off x="2751772" y="2147453"/>
            <a:ext cx="7517130" cy="1044047"/>
            <a:chOff x="2751772" y="2147453"/>
            <a:chExt cx="7517130" cy="1044047"/>
          </a:xfrm>
        </p:grpSpPr>
        <p:graphicFrame>
          <p:nvGraphicFramePr>
            <p:cNvPr id="3" name="Object 2">
              <a:extLst>
                <a:ext uri="{FF2B5EF4-FFF2-40B4-BE49-F238E27FC236}">
                  <a16:creationId xmlns:a16="http://schemas.microsoft.com/office/drawing/2014/main" id="{96ABE2C4-40A8-36F0-FA3D-2AE2CDD050B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28636460"/>
                </p:ext>
              </p:extLst>
            </p:nvPr>
          </p:nvGraphicFramePr>
          <p:xfrm>
            <a:off x="2751772" y="2147453"/>
            <a:ext cx="3758565" cy="10440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371666" imgH="380883" progId="Equation.DSMT4">
                    <p:embed/>
                  </p:oleObj>
                </mc:Choice>
                <mc:Fallback>
                  <p:oleObj name="Equation" r:id="rId2" imgW="1371666" imgH="380883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2751772" y="2147453"/>
                          <a:ext cx="3758565" cy="104404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D84E5D7-C7CB-D3B4-E6AB-48A10CE63387}"/>
                </a:ext>
              </a:extLst>
            </p:cNvPr>
            <p:cNvSpPr txBox="1"/>
            <p:nvPr/>
          </p:nvSpPr>
          <p:spPr>
            <a:xfrm>
              <a:off x="6510337" y="2407625"/>
              <a:ext cx="375856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(các mẫu số phải khác 0)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95C6341-CD71-725C-93EC-DDCC1A301167}"/>
              </a:ext>
            </a:extLst>
          </p:cNvPr>
          <p:cNvGrpSpPr/>
          <p:nvPr/>
        </p:nvGrpSpPr>
        <p:grpSpPr>
          <a:xfrm>
            <a:off x="2495550" y="4509864"/>
            <a:ext cx="7860982" cy="1858370"/>
            <a:chOff x="2495550" y="4509864"/>
            <a:chExt cx="7860982" cy="1858370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5C375FA-7E53-4A27-955F-9D289B4B63DF}"/>
                </a:ext>
              </a:extLst>
            </p:cNvPr>
            <p:cNvSpPr/>
            <p:nvPr/>
          </p:nvSpPr>
          <p:spPr>
            <a:xfrm>
              <a:off x="2495550" y="4509864"/>
              <a:ext cx="7773352" cy="185837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59CD473-E5BD-1F41-0F60-63C598348F50}"/>
                </a:ext>
              </a:extLst>
            </p:cNvPr>
            <p:cNvSpPr txBox="1"/>
            <p:nvPr/>
          </p:nvSpPr>
          <p:spPr>
            <a:xfrm>
              <a:off x="6236017" y="5698148"/>
              <a:ext cx="41205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(các mẫu số phải khác 0)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aphicFrame>
          <p:nvGraphicFramePr>
            <p:cNvPr id="22" name="Object 21">
              <a:extLst>
                <a:ext uri="{FF2B5EF4-FFF2-40B4-BE49-F238E27FC236}">
                  <a16:creationId xmlns:a16="http://schemas.microsoft.com/office/drawing/2014/main" id="{443A9184-1394-60AE-2E2A-114163EE7ED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43411038"/>
                </p:ext>
              </p:extLst>
            </p:nvPr>
          </p:nvGraphicFramePr>
          <p:xfrm>
            <a:off x="2717720" y="4572819"/>
            <a:ext cx="7329012" cy="1157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2895446" imgH="457376" progId="Equation.DSMT4">
                    <p:embed/>
                  </p:oleObj>
                </mc:Choice>
                <mc:Fallback>
                  <p:oleObj name="Equation" r:id="rId4" imgW="2895446" imgH="457376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717720" y="4572819"/>
                          <a:ext cx="7329012" cy="11572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543696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fallOve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00"/>
          <a:stretch/>
        </p:blipFill>
        <p:spPr>
          <a:xfrm>
            <a:off x="44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9A7896-D70E-4A4F-BCCF-CF1EF9850253}"/>
              </a:ext>
            </a:extLst>
          </p:cNvPr>
          <p:cNvSpPr txBox="1"/>
          <p:nvPr/>
        </p:nvSpPr>
        <p:spPr>
          <a:xfrm>
            <a:off x="2766885" y="2721116"/>
            <a:ext cx="6658229" cy="707884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ĐỘNG THỰC HÀNH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88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854</Words>
  <Application>Microsoft Office PowerPoint</Application>
  <PresentationFormat>Widescreen</PresentationFormat>
  <Paragraphs>98</Paragraphs>
  <Slides>18</Slides>
  <Notes>4</Notes>
  <HiddenSlides>0</HiddenSlides>
  <MMClips>6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Open Sans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Hoa, Duong Khanh</dc:creator>
  <cp:lastModifiedBy>Hoa, Duong Khanh</cp:lastModifiedBy>
  <cp:revision>36</cp:revision>
  <dcterms:created xsi:type="dcterms:W3CDTF">2022-07-14T11:55:04Z</dcterms:created>
  <dcterms:modified xsi:type="dcterms:W3CDTF">2022-07-25T13:04:07Z</dcterms:modified>
</cp:coreProperties>
</file>